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8" r:id="rId6"/>
    <p:sldId id="265" r:id="rId7"/>
    <p:sldId id="266" r:id="rId8"/>
    <p:sldId id="267" r:id="rId9"/>
    <p:sldId id="262" r:id="rId10"/>
    <p:sldId id="270" r:id="rId11"/>
    <p:sldId id="273" r:id="rId12"/>
    <p:sldId id="264" r:id="rId13"/>
    <p:sldId id="271" r:id="rId14"/>
    <p:sldId id="274" r:id="rId15"/>
    <p:sldId id="275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1%8F%D0%BD%D0%B8%D1%87%D0%BD%D1%8B%D0%B9_%D0%B4%D0%BE%D0%BC%D0%B8%D0%BA" TargetMode="External"/><Relationship Id="rId3" Type="http://schemas.openxmlformats.org/officeDocument/2006/relationships/image" Target="../media/image11.png"/><Relationship Id="rId7" Type="http://schemas.openxmlformats.org/officeDocument/2006/relationships/hyperlink" Target="https://ru.wikipedia.org/wiki/%D0%98%D0%BC%D0%B1%D0%B8%D1%80%D1%8C_%D0%B0%D0%BF%D1%82%D0%B5%D1%87%D0%BD%D1%8B%D0%B9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5%D1%87%D0%B5%D0%BD%D1%8C%D0%B5" TargetMode="External"/><Relationship Id="rId5" Type="http://schemas.openxmlformats.org/officeDocument/2006/relationships/hyperlink" Target="https://ru.wikipedia.org/wiki/%D0%9F%D1%80%D1%8F%D0%BD%D0%B8%D0%BA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s://ru.wikipedia.org/wiki/%D0%90%D0%BD%D0%B3%D0%BB%D0%B8%D0%B9%D1%81%D0%BA%D0%B8%D0%B9_%D1%8F%D0%B7%D1%8B%D0%BA" TargetMode="External"/><Relationship Id="rId9" Type="http://schemas.openxmlformats.org/officeDocument/2006/relationships/hyperlink" Target="https://ru.wikipedia.org/wiki/%D0%A0%D0%BE%D0%B6%D0%B4%D0%B5%D1%81%D1%82%D0%B2%D0%B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14480" y="2643182"/>
            <a:ext cx="6972320" cy="348298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МБУДО «ЦВР «</a:t>
            </a:r>
            <a:r>
              <a:rPr lang="ru-RU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Пашинский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Школа раннего развития «Пчёлка»</a:t>
            </a: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Кулинарный мастер-класс: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«Украшение новогоднего пряника – рождественского человечка»</a:t>
            </a:r>
          </a:p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Выполнила :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Педагог дополнительного образования </a:t>
            </a:r>
          </a:p>
          <a:p>
            <a:pPr algn="r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Кобзева Людмила Александровна</a:t>
            </a:r>
            <a:endParaRPr lang="ru-RU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785794"/>
            <a:ext cx="535785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Когда огромный пряник был готов, его разрезали на 8000 кусочков и раздали многочисленным зрителям. Таким образом в ТРК </a:t>
            </a:r>
            <a:r>
              <a:rPr lang="ru-RU" sz="2800" dirty="0" err="1" smtClean="0">
                <a:latin typeface="Monotype Corsiva" pitchFamily="66" charset="0"/>
              </a:rPr>
              <a:t>Vegas</a:t>
            </a:r>
            <a:r>
              <a:rPr lang="ru-RU" sz="2800" dirty="0" smtClean="0">
                <a:latin typeface="Monotype Corsiva" pitchFamily="66" charset="0"/>
              </a:rPr>
              <a:t> был торжественно побит предыдущий мировой рекорд - пряничный человек весом 651 килограмм, представленный в Осло в ноябре 2009 года в рамках Международного дня рекордов. </a:t>
            </a:r>
            <a:endParaRPr lang="ru-RU" sz="2800" b="1" dirty="0" smtClean="0">
              <a:latin typeface="Monotype Corsiva" pitchFamily="66" charset="0"/>
            </a:endParaRPr>
          </a:p>
        </p:txBody>
      </p:sp>
      <p:pic>
        <p:nvPicPr>
          <p:cNvPr id="6146" name="Picture 2" descr="C:\Users\1\Desktop\1066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214422"/>
            <a:ext cx="2928958" cy="1950686"/>
          </a:xfrm>
          <a:prstGeom prst="rect">
            <a:avLst/>
          </a:prstGeom>
          <a:noFill/>
        </p:spPr>
      </p:pic>
      <p:pic>
        <p:nvPicPr>
          <p:cNvPr id="6147" name="Picture 3" descr="C:\Users\1\Desktop\1066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357562"/>
            <a:ext cx="2928958" cy="195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Cambria" pitchFamily="18" charset="0"/>
              </a:rPr>
              <a:t>Прорыв на большой экран</a:t>
            </a:r>
            <a:br>
              <a:rPr lang="ru-RU" sz="3600" b="1" dirty="0" smtClean="0">
                <a:latin typeface="Cambria" pitchFamily="18" charset="0"/>
              </a:rPr>
            </a:br>
            <a:endParaRPr lang="ru-RU" sz="3600" b="1" dirty="0">
              <a:solidFill>
                <a:srgbClr val="C0000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785794"/>
            <a:ext cx="535785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Пряничный человечек, </a:t>
            </a:r>
            <a:r>
              <a:rPr lang="ru-RU" sz="2800" dirty="0" err="1" smtClean="0">
                <a:latin typeface="Monotype Corsiva" pitchFamily="66" charset="0"/>
              </a:rPr>
              <a:t>Пряня</a:t>
            </a:r>
            <a:r>
              <a:rPr lang="ru-RU" sz="2800" dirty="0" smtClean="0">
                <a:latin typeface="Monotype Corsiva" pitchFamily="66" charset="0"/>
              </a:rPr>
              <a:t>, стал самым известным пряничным человечком, снявшись в четырех эпизодах мультфильмов «</a:t>
            </a:r>
            <a:r>
              <a:rPr lang="ru-RU" sz="2800" dirty="0" err="1" smtClean="0">
                <a:latin typeface="Monotype Corsiva" pitchFamily="66" charset="0"/>
              </a:rPr>
              <a:t>Шрек</a:t>
            </a:r>
            <a:r>
              <a:rPr lang="ru-RU" sz="2800" dirty="0" smtClean="0">
                <a:latin typeface="Monotype Corsiva" pitchFamily="66" charset="0"/>
              </a:rPr>
              <a:t>», специальных телевизионных программах и мюзикле «</a:t>
            </a:r>
            <a:r>
              <a:rPr lang="ru-RU" sz="2800" dirty="0" err="1" smtClean="0">
                <a:latin typeface="Monotype Corsiva" pitchFamily="66" charset="0"/>
              </a:rPr>
              <a:t>Шрек</a:t>
            </a:r>
            <a:r>
              <a:rPr lang="ru-RU" sz="2800" dirty="0" smtClean="0">
                <a:latin typeface="Monotype Corsiva" pitchFamily="66" charset="0"/>
              </a:rPr>
              <a:t> на Бродвее».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Monotype Corsiva" pitchFamily="66" charset="0"/>
              </a:rPr>
              <a:t>Эпохальная личность с расстройствами от тревожности — в основном за свои пуговицы. </a:t>
            </a:r>
          </a:p>
          <a:p>
            <a:pPr>
              <a:buNone/>
            </a:pPr>
            <a:endParaRPr lang="ru-RU" sz="2800" b="1" dirty="0" smtClean="0">
              <a:latin typeface="Monotype Corsiva" pitchFamily="66" charset="0"/>
            </a:endParaRPr>
          </a:p>
        </p:txBody>
      </p:sp>
      <p:pic>
        <p:nvPicPr>
          <p:cNvPr id="8194" name="Picture 2" descr="C:\Users\1\Desktop\pryanya-600x3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142984"/>
            <a:ext cx="3786182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Рецепт имбирного печенья</a:t>
            </a:r>
            <a:endParaRPr lang="ru-RU" sz="3200" b="1" dirty="0">
              <a:latin typeface="Cambria" pitchFamily="18" charset="0"/>
            </a:endParaRPr>
          </a:p>
        </p:txBody>
      </p:sp>
      <p:pic>
        <p:nvPicPr>
          <p:cNvPr id="7170" name="Picture 2" descr="C:\Users\1\Desktop\fe88d46ade674f9fea2433f6004eb7ab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14422"/>
            <a:ext cx="740094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264320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  <a:latin typeface="Monotype Corsiva" pitchFamily="66" charset="0"/>
              </a:rPr>
              <a:t>Каждый выпеченный пряничный человечек — это ручная работа мастера. Поэтому все пряники разные и уникальны, даже если немного похожи друг на друга.</a:t>
            </a:r>
            <a:br>
              <a:rPr lang="ru-RU" sz="31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100" b="1" dirty="0" smtClean="0">
                <a:solidFill>
                  <a:srgbClr val="C00000"/>
                </a:solidFill>
                <a:latin typeface="Monotype Corsiva" pitchFamily="66" charset="0"/>
              </a:rPr>
              <a:t> Такая выпечка непременно понравится взрослым  и детям на Новый год и во время празднования Рождества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.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C:\Users\1\Desktop\8c96a7cbfe68bcc2c844e1a1a4b3b0e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143248"/>
            <a:ext cx="2768600" cy="2768600"/>
          </a:xfrm>
          <a:prstGeom prst="rect">
            <a:avLst/>
          </a:prstGeom>
          <a:noFill/>
        </p:spPr>
      </p:pic>
      <p:pic>
        <p:nvPicPr>
          <p:cNvPr id="9219" name="Picture 3" descr="C:\Users\1\Desktop\840_depositphotos_55360915_m-2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286124"/>
            <a:ext cx="3143244" cy="2095496"/>
          </a:xfrm>
          <a:prstGeom prst="rect">
            <a:avLst/>
          </a:prstGeom>
          <a:noFill/>
        </p:spPr>
      </p:pic>
      <p:pic>
        <p:nvPicPr>
          <p:cNvPr id="9220" name="Picture 4" descr="C:\Users\1\Desktop\1624504304_13-phonoteka_org-p-pryanichnii-chelovechek-oboi-krasivo-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3214710" cy="2009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9286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Фото с мастер-класса: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1\Desktop\мастер класс Кобзева Л.А\019b07ee-8216-4e82-893d-0448deb109b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428736"/>
            <a:ext cx="2143125" cy="2857500"/>
          </a:xfrm>
          <a:prstGeom prst="rect">
            <a:avLst/>
          </a:prstGeom>
          <a:noFill/>
        </p:spPr>
      </p:pic>
      <p:pic>
        <p:nvPicPr>
          <p:cNvPr id="1027" name="Picture 3" descr="C:\Users\1\Desktop\мастер класс Кобзева Л.А\31babdeb-3487-4d17-aec8-fd0b8f6578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143116"/>
            <a:ext cx="2107341" cy="2809788"/>
          </a:xfrm>
          <a:prstGeom prst="rect">
            <a:avLst/>
          </a:prstGeom>
          <a:noFill/>
        </p:spPr>
      </p:pic>
      <p:pic>
        <p:nvPicPr>
          <p:cNvPr id="1028" name="Picture 4" descr="C:\Users\1\Desktop\мастер класс Кобзева Л.А\29711b00-a10c-4d67-9518-7681130ab17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214686"/>
            <a:ext cx="2143140" cy="2857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2643206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C:\Users\1\Desktop\мастер класс Кобзева Л.А\578606ef-a5f2-4708-a735-62df905718c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0"/>
            <a:ext cx="2411033" cy="3214710"/>
          </a:xfrm>
          <a:prstGeom prst="rect">
            <a:avLst/>
          </a:prstGeom>
          <a:noFill/>
        </p:spPr>
      </p:pic>
      <p:pic>
        <p:nvPicPr>
          <p:cNvPr id="2051" name="Picture 3" descr="C:\Users\1\Desktop\мастер класс Кобзева Л.А\eaf583ee-bc9c-47fe-98b4-5cd027902c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357562"/>
            <a:ext cx="2303876" cy="3071834"/>
          </a:xfrm>
          <a:prstGeom prst="rect">
            <a:avLst/>
          </a:prstGeom>
          <a:noFill/>
        </p:spPr>
      </p:pic>
      <p:pic>
        <p:nvPicPr>
          <p:cNvPr id="2052" name="Picture 4" descr="C:\Users\1\Desktop\мастер класс Кобзева Л.А\414f1fa3-1df8-4a86-8005-e0118edf00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1785926"/>
            <a:ext cx="3857652" cy="2893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0242" name="Picture 2" descr="C:\Users\1\Desktop\1791821ddf9153cba9dbed520276b18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443976"/>
            <a:ext cx="3427426" cy="4298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9"/>
            <a:ext cx="8229600" cy="2071702"/>
          </a:xfrm>
        </p:spPr>
        <p:txBody>
          <a:bodyPr>
            <a:normAutofit fontScale="92500" lnSpcReduction="20000"/>
          </a:bodyPr>
          <a:lstStyle/>
          <a:p>
            <a:pPr algn="ctr" fontAlgn="base"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3500" dirty="0" smtClean="0">
                <a:solidFill>
                  <a:srgbClr val="C00000"/>
                </a:solidFill>
                <a:latin typeface="Monotype Corsiva" pitchFamily="66" charset="0"/>
              </a:rPr>
              <a:t>Ничто так не заряжает</a:t>
            </a:r>
          </a:p>
          <a:p>
            <a:pPr algn="ctr">
              <a:buNone/>
            </a:pPr>
            <a:r>
              <a:rPr lang="ru-RU" sz="3500" dirty="0" smtClean="0">
                <a:solidFill>
                  <a:srgbClr val="C00000"/>
                </a:solidFill>
                <a:latin typeface="Monotype Corsiva" pitchFamily="66" charset="0"/>
              </a:rPr>
              <a:t> новогодним настроением, </a:t>
            </a:r>
          </a:p>
          <a:p>
            <a:pPr algn="ctr">
              <a:buNone/>
            </a:pPr>
            <a:r>
              <a:rPr lang="ru-RU" sz="3500" dirty="0" smtClean="0">
                <a:solidFill>
                  <a:srgbClr val="C00000"/>
                </a:solidFill>
                <a:latin typeface="Monotype Corsiva" pitchFamily="66" charset="0"/>
              </a:rPr>
              <a:t>как запах имбирного печенья и пряников!</a:t>
            </a:r>
          </a:p>
          <a:p>
            <a:endParaRPr lang="ru-RU" dirty="0"/>
          </a:p>
        </p:txBody>
      </p:sp>
      <p:pic>
        <p:nvPicPr>
          <p:cNvPr id="1028" name="Picture 4" descr="C:\Users\1\Desktop\48ab167b8f8f37ebf7646a2631zx--suveniry-i-podarki-novogodnie-pryaniki-nabor-pryanikov-sneg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214686"/>
            <a:ext cx="2428892" cy="2395157"/>
          </a:xfrm>
          <a:prstGeom prst="rect">
            <a:avLst/>
          </a:prstGeom>
          <a:noFill/>
        </p:spPr>
      </p:pic>
      <p:pic>
        <p:nvPicPr>
          <p:cNvPr id="1030" name="Picture 6" descr="C:\Users\1\Desktop\a85f09a85dbd48dec564b835efvo--suveniry-i-podarki-novogodnie-pryaniki-detskie-2-nabor-imbir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143248"/>
            <a:ext cx="2366027" cy="2424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Новогодние пряники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1\Desktop\5a311abbcf689a5aeb304dd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643314"/>
            <a:ext cx="1857388" cy="1857388"/>
          </a:xfrm>
          <a:prstGeom prst="rect">
            <a:avLst/>
          </a:prstGeom>
          <a:noFill/>
        </p:spPr>
      </p:pic>
      <p:pic>
        <p:nvPicPr>
          <p:cNvPr id="2051" name="Picture 3" descr="C:\Users\1\Desktop\0fc68fd035ff4bfa23a79f2feea9456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357298"/>
            <a:ext cx="2432196" cy="2428892"/>
          </a:xfrm>
          <a:prstGeom prst="rect">
            <a:avLst/>
          </a:prstGeom>
          <a:noFill/>
        </p:spPr>
      </p:pic>
      <p:pic>
        <p:nvPicPr>
          <p:cNvPr id="2052" name="Picture 4" descr="C:\Users\1\Desktop\17ede187720af74cb61ad468efedbb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1357298"/>
            <a:ext cx="2505068" cy="2505068"/>
          </a:xfrm>
          <a:prstGeom prst="rect">
            <a:avLst/>
          </a:prstGeom>
          <a:noFill/>
        </p:spPr>
      </p:pic>
      <p:pic>
        <p:nvPicPr>
          <p:cNvPr id="2053" name="Picture 5" descr="C:\Users\1\Desktop\a85f09a85dbd48dec564b835efvo--suveniry-i-podarki-novogodnie-pryaniki-detskie-2-nabor-imbir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285860"/>
            <a:ext cx="2161354" cy="2214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92882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714357"/>
            <a:ext cx="6829444" cy="37147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    Пряничный человечек</a:t>
            </a:r>
            <a:r>
              <a:rPr lang="ru-RU" dirty="0" smtClean="0">
                <a:latin typeface="Monotype Corsiva" pitchFamily="66" charset="0"/>
              </a:rPr>
              <a:t> или </a:t>
            </a:r>
            <a:r>
              <a:rPr lang="ru-RU" b="1" dirty="0" smtClean="0">
                <a:latin typeface="Monotype Corsiva" pitchFamily="66" charset="0"/>
              </a:rPr>
              <a:t>имбирный человечек</a:t>
            </a:r>
            <a:r>
              <a:rPr lang="ru-RU" dirty="0" smtClean="0">
                <a:latin typeface="Monotype Corsiva" pitchFamily="66" charset="0"/>
              </a:rPr>
              <a:t> (</a:t>
            </a:r>
            <a:r>
              <a:rPr lang="ru-RU" dirty="0" smtClean="0">
                <a:latin typeface="Monotype Corsiva" pitchFamily="66" charset="0"/>
                <a:hlinkClick r:id="rId4" tooltip="Английский язык"/>
              </a:rPr>
              <a:t>англ.</a:t>
            </a:r>
            <a:r>
              <a:rPr lang="ru-RU" dirty="0" smtClean="0">
                <a:latin typeface="Monotype Corsiva" pitchFamily="66" charset="0"/>
              </a:rPr>
              <a:t> </a:t>
            </a:r>
            <a:r>
              <a:rPr lang="ru-RU" i="1" dirty="0" err="1" smtClean="0">
                <a:latin typeface="Monotype Corsiva" pitchFamily="66" charset="0"/>
              </a:rPr>
              <a:t>Gingerbread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Man</a:t>
            </a:r>
            <a:r>
              <a:rPr lang="ru-RU" dirty="0" smtClean="0">
                <a:latin typeface="Monotype Corsiva" pitchFamily="66" charset="0"/>
              </a:rPr>
              <a:t>) — </a:t>
            </a:r>
            <a:r>
              <a:rPr lang="ru-RU" dirty="0" smtClean="0">
                <a:latin typeface="Monotype Corsiva" pitchFamily="66" charset="0"/>
                <a:hlinkClick r:id="rId5" tooltip="Пряник"/>
              </a:rPr>
              <a:t>пряник</a:t>
            </a:r>
            <a:r>
              <a:rPr lang="ru-RU" dirty="0" smtClean="0">
                <a:latin typeface="Monotype Corsiva" pitchFamily="66" charset="0"/>
              </a:rPr>
              <a:t> или </a:t>
            </a:r>
            <a:r>
              <a:rPr lang="ru-RU" dirty="0" smtClean="0">
                <a:latin typeface="Monotype Corsiva" pitchFamily="66" charset="0"/>
                <a:hlinkClick r:id="rId6" tooltip="Печенье"/>
              </a:rPr>
              <a:t>печенье</a:t>
            </a:r>
            <a:r>
              <a:rPr lang="ru-RU" dirty="0" smtClean="0">
                <a:latin typeface="Monotype Corsiva" pitchFamily="66" charset="0"/>
              </a:rPr>
              <a:t> (как правило, с добавлением </a:t>
            </a:r>
            <a:r>
              <a:rPr lang="ru-RU" dirty="0" smtClean="0">
                <a:latin typeface="Monotype Corsiva" pitchFamily="66" charset="0"/>
                <a:hlinkClick r:id="rId7" tooltip="Имбирь аптечный"/>
              </a:rPr>
              <a:t>имбиря</a:t>
            </a:r>
            <a:r>
              <a:rPr lang="ru-RU" dirty="0" smtClean="0">
                <a:latin typeface="Monotype Corsiva" pitchFamily="66" charset="0"/>
              </a:rPr>
              <a:t>) в форме человечка. Наряду с «</a:t>
            </a:r>
            <a:r>
              <a:rPr lang="ru-RU" dirty="0" smtClean="0">
                <a:latin typeface="Monotype Corsiva" pitchFamily="66" charset="0"/>
                <a:hlinkClick r:id="rId8" tooltip="Пряничный домик"/>
              </a:rPr>
              <a:t>пряничным домиком</a:t>
            </a:r>
            <a:r>
              <a:rPr lang="ru-RU" dirty="0" smtClean="0">
                <a:latin typeface="Monotype Corsiva" pitchFamily="66" charset="0"/>
              </a:rPr>
              <a:t>» пряничные человечки являются одним из кулинарных символов </a:t>
            </a:r>
            <a:r>
              <a:rPr lang="ru-RU" dirty="0" smtClean="0">
                <a:latin typeface="Monotype Corsiva" pitchFamily="66" charset="0"/>
                <a:hlinkClick r:id="rId9" tooltip="Рождество"/>
              </a:rPr>
              <a:t>Рождества</a:t>
            </a:r>
            <a:r>
              <a:rPr lang="ru-RU" dirty="0" smtClean="0">
                <a:latin typeface="Monotype Corsiva" pitchFamily="66" charset="0"/>
              </a:rPr>
              <a:t>.</a:t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1030" name="Picture 6" descr="C:\Users\1\Desktop\1791821ddf9153cba9dbed520276b18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4414" y="3929066"/>
            <a:ext cx="2214578" cy="2401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9288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ambria" pitchFamily="18" charset="0"/>
              </a:rPr>
              <a:t>История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Изготовление печенья в виде фигурок существовало ещё в XVI веке. Впервые фигурные пряники появились при дворе английской королевы Елизаветы I, при этом фигурки были похожи на некоторых из её важных гостей.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1\Desktop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500306"/>
            <a:ext cx="5708122" cy="3149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928826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34" y="889844"/>
            <a:ext cx="73581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Появление пряничных человечков также может быть связано с тем фактом, что пряничными мастерами, как правило, были мужчины: эта должность требовала работы с большими партиями плотного и тяжелого теста. Возможно, они просто создавали печенье в виде себя.. Выбор необходимой текстуры теста и определение времени выпечки определялось по запаху и тактильно.  Тесту необходимо  было созреть. 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2050" name="Picture 2" descr="C:\Users\1\Desktop\32ec6e5b49b907961a2eea0e646c5fc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643314"/>
            <a:ext cx="292895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92882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Забавные факты о б имбирных пряниках: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357298"/>
            <a:ext cx="5643602" cy="47149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	</a:t>
            </a:r>
            <a:r>
              <a:rPr lang="ru-RU" dirty="0" smtClean="0">
                <a:latin typeface="Monotype Corsiva" pitchFamily="66" charset="0"/>
              </a:rPr>
              <a:t>Несколько романтичных суеверий окружают пряничных человечков:</a:t>
            </a:r>
          </a:p>
          <a:p>
            <a:pPr>
              <a:buFontTx/>
              <a:buChar char="-"/>
            </a:pPr>
            <a:r>
              <a:rPr lang="ru-RU" dirty="0" smtClean="0">
                <a:latin typeface="Monotype Corsiva" pitchFamily="66" charset="0"/>
              </a:rPr>
              <a:t>На турнирах и поединках считалось, что пряник приносит рыцарю удачу. </a:t>
            </a:r>
          </a:p>
          <a:p>
            <a:pPr>
              <a:buFontTx/>
              <a:buChar char="-"/>
            </a:pPr>
            <a:r>
              <a:rPr lang="ru-RU" dirty="0" smtClean="0">
                <a:latin typeface="Monotype Corsiva" pitchFamily="66" charset="0"/>
              </a:rPr>
              <a:t>А  женщины, которые хотели найти мужа, ели пряничных человечков, так как считалось, что это повысит их шансы найти себе пару. </a:t>
            </a:r>
          </a:p>
          <a:p>
            <a:pPr>
              <a:buFontTx/>
              <a:buChar char="-"/>
            </a:pPr>
            <a:r>
              <a:rPr lang="ru-RU" dirty="0" smtClean="0">
                <a:latin typeface="Monotype Corsiva" pitchFamily="66" charset="0"/>
              </a:rPr>
              <a:t>Также практикующие «волшебники» и «маги» продавали пряники влюбленным девушкам, обещая, что если они убедят мужчину съесть особого пряничного человечка, то это заставит его влюбиться в них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 descr="C:\Users\1\Desktop\983d60d97fc8f91f340f4ec5d695f3f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500174"/>
            <a:ext cx="282239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928826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785794"/>
            <a:ext cx="6500858" cy="564360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i="1" dirty="0" smtClean="0">
                <a:latin typeface="Monotype Corsiva" pitchFamily="66" charset="0"/>
              </a:rPr>
              <a:t>В Швеции была традиция: гадать на имбирном прянике. Нужно положить пряник на ладонь, затем загадать желание и, нажав другой рукой, разломить пряник. Если он разломится на три части, желание сбудется.</a:t>
            </a:r>
          </a:p>
          <a:p>
            <a:pPr>
              <a:buNone/>
            </a:pPr>
            <a:r>
              <a:rPr lang="ru-RU" sz="2800" i="1" dirty="0" smtClean="0">
                <a:latin typeface="Monotype Corsiva" pitchFamily="66" charset="0"/>
              </a:rPr>
              <a:t>- </a:t>
            </a:r>
            <a:r>
              <a:rPr lang="ru-RU" sz="2800" dirty="0" smtClean="0">
                <a:latin typeface="Monotype Corsiva" pitchFamily="66" charset="0"/>
              </a:rPr>
              <a:t>В Германии когда-то имбирными пряниками платили налоги. </a:t>
            </a:r>
          </a:p>
          <a:p>
            <a:pPr>
              <a:buNone/>
            </a:pPr>
            <a:r>
              <a:rPr lang="ru-RU" sz="2800" dirty="0" smtClean="0"/>
              <a:t>- </a:t>
            </a:r>
            <a:r>
              <a:rPr lang="ru-RU" sz="2800" dirty="0" smtClean="0">
                <a:latin typeface="Monotype Corsiva" pitchFamily="66" charset="0"/>
              </a:rPr>
              <a:t>Еще истории известен случай, когда врач выписал рецепт на пряники шведскому королю </a:t>
            </a:r>
            <a:r>
              <a:rPr lang="ru-RU" sz="2800" dirty="0" err="1" smtClean="0">
                <a:latin typeface="Monotype Corsiva" pitchFamily="66" charset="0"/>
              </a:rPr>
              <a:t>Хансу</a:t>
            </a:r>
            <a:r>
              <a:rPr lang="ru-RU" sz="2800" dirty="0" smtClean="0">
                <a:latin typeface="Monotype Corsiva" pitchFamily="66" charset="0"/>
              </a:rPr>
              <a:t> в качестве лекарства от депрессии.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098" name="Picture 2" descr="C:\Users\1\Desktop\95d687ba82d02b7a159a91c8ad7fbef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7329" y="785794"/>
            <a:ext cx="2120155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4282" y="785794"/>
            <a:ext cx="5357850" cy="557216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Cambria" pitchFamily="18" charset="0"/>
              </a:rPr>
              <a:t>Рекорд пряника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В конце 2010 года московские кондитеры сумели попасть в Книгу рекордов Гиннеса, изготовив самого большого в мире пряничного человечка.</a:t>
            </a:r>
          </a:p>
          <a:p>
            <a:pPr>
              <a:buNone/>
            </a:pPr>
            <a:r>
              <a:rPr lang="ru-RU" sz="2400" i="1" dirty="0" smtClean="0">
                <a:latin typeface="Monotype Corsiva" pitchFamily="66" charset="0"/>
              </a:rPr>
              <a:t>      На пряничного человечка-гиганта ушло 1300 яиц, 200 кило муки, 95 л молока, 190 кг мастики (из сахара), 19 кг грецких орехов, 29 кг сливочного масла и более 7 кило различных специй.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5122" name="Picture 2" descr="C:\Users\1\Desktop\1066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285860"/>
            <a:ext cx="3167068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341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Новогодние пряники</vt:lpstr>
      <vt:lpstr> </vt:lpstr>
      <vt:lpstr>История Изготовление печенья в виде фигурок существовало ещё в XVI веке. Впервые фигурные пряники появились при дворе английской королевы Елизаветы I, при этом фигурки были похожи на некоторых из её важных гостей. </vt:lpstr>
      <vt:lpstr> </vt:lpstr>
      <vt:lpstr>Забавные факты о б имбирных пряниках:   </vt:lpstr>
      <vt:lpstr> </vt:lpstr>
      <vt:lpstr>Слайд 9</vt:lpstr>
      <vt:lpstr>Слайд 10</vt:lpstr>
      <vt:lpstr>Прорыв на большой экран </vt:lpstr>
      <vt:lpstr>Рецепт имбирного печенья</vt:lpstr>
      <vt:lpstr>Каждый выпеченный пряничный человечек — это ручная работа мастера. Поэтому все пряники разные и уникальны, даже если немного похожи друг на друга.  Такая выпечка непременно понравится взрослым  и детям на Новый год и во время празднования Рождества.</vt:lpstr>
      <vt:lpstr>Фото с мастер-класса:</vt:lpstr>
      <vt:lpstr>Слайд 15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10</cp:revision>
  <dcterms:created xsi:type="dcterms:W3CDTF">2022-04-13T07:09:14Z</dcterms:created>
  <dcterms:modified xsi:type="dcterms:W3CDTF">2022-12-07T07:57:04Z</dcterms:modified>
</cp:coreProperties>
</file>